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69" r:id="rId4"/>
    <p:sldId id="270" r:id="rId5"/>
    <p:sldId id="271" r:id="rId6"/>
    <p:sldId id="273" r:id="rId7"/>
    <p:sldId id="258" r:id="rId8"/>
    <p:sldId id="274" r:id="rId9"/>
    <p:sldId id="268" r:id="rId10"/>
    <p:sldId id="275" r:id="rId11"/>
    <p:sldId id="27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2"/>
    <a:srgbClr val="042E6F"/>
    <a:srgbClr val="55A540"/>
    <a:srgbClr val="788597"/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49" autoAdjust="0"/>
  </p:normalViewPr>
  <p:slideViewPr>
    <p:cSldViewPr snapToGrid="0">
      <p:cViewPr varScale="1">
        <p:scale>
          <a:sx n="97" d="100"/>
          <a:sy n="97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313675-4E4B-4A17-8099-851CBEF4F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35291-298C-4D1B-B2A5-64E3EF6B41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CB168-ABA6-402C-B255-3E93B7B89B6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F0DBF-9271-4DE6-BAAF-B4C626DA6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D35A2-31E7-4E77-BE89-3ECD78F85F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CDBB0-998B-4BEE-BB01-61666CB97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043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94DC9-08D0-4322-8A82-3D2FADCFA31A}" type="datetimeFigureOut">
              <a:rPr lang="fr-FR" smtClean="0"/>
              <a:t>09/02/2021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75B5B-9E48-4F92-9DBA-828D553942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18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81C1-4083-4B43-9DD2-01E950928C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Soutenance Stage Ouvrier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F3C57-144E-4C99-99C2-4EF2E61FE3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Élève ingénieur: Mokhtar HICHRI</a:t>
            </a:r>
          </a:p>
          <a:p>
            <a:r>
              <a:rPr lang="fr-FR" noProof="0" dirty="0"/>
              <a:t>Entreprise D’accueil: Monoprix/</a:t>
            </a:r>
            <a:r>
              <a:rPr lang="fr-FR" noProof="0" dirty="0" err="1"/>
              <a:t>Monogros</a:t>
            </a:r>
            <a:endParaRPr lang="fr-FR" noProof="0" dirty="0"/>
          </a:p>
          <a:p>
            <a:r>
              <a:rPr lang="fr-FR" noProof="0" dirty="0"/>
              <a:t>Jury</a:t>
            </a:r>
          </a:p>
          <a:p>
            <a:r>
              <a:rPr lang="fr-FR" noProof="0" dirty="0"/>
              <a:t>Président: M. Samir SAKRANI</a:t>
            </a:r>
          </a:p>
          <a:p>
            <a:r>
              <a:rPr lang="fr-FR" noProof="0" dirty="0"/>
              <a:t>Membre: Mme. Olfa KOUKI</a:t>
            </a:r>
          </a:p>
          <a:p>
            <a:endParaRPr lang="fr-FR" noProof="0" dirty="0"/>
          </a:p>
          <a:p>
            <a:endParaRPr lang="fr-FR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E470C-733E-4E16-9B54-90E924F4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F4565-D938-44DE-B422-9D873C37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79180-634D-49C9-ACF3-0005DEA6B1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7" y="196013"/>
            <a:ext cx="1236513" cy="1298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7ABAD-E695-45D3-882A-4A203F556F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6013"/>
            <a:ext cx="1168759" cy="12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A67D-2E88-4F91-958D-AAD9400A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B8792-5762-4D4C-A27F-BC058372E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BE271-3AF7-488F-95F0-E86F93E8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B127-10B1-4CB4-AC2D-2E92D383910E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865A-4C82-4973-BF58-083F94D4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DFD6-DC17-4C1D-8A6C-8D64E37D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26EDA9-0F73-4EFF-8F99-AD3767D14F1D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85E3E6-B516-459A-A61F-828A52953DD8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6E275A-FC9D-496D-95A6-A9001E543A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7B6E9C-3A6F-4144-8C45-96F44A9904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3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997B9-83B1-4232-BB6E-D1873AF74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19486-8040-410B-9A8D-666AA37E1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F47A8-2DFD-4240-AC63-65CDE5A0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EABF2-6437-4909-9965-EB52F0BC6261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3102F-AA67-465B-8894-48F4D525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9362-35A6-40AA-95B8-1F177E03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A928BC-4656-4CFB-9974-DB24DC02AD6D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51E516-DD40-447F-86D0-5A763588F041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8594D5-8691-4F02-9A80-BAC1D18B0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00EEC3-E91E-40E9-905D-0A0A17C066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99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07C6-97BA-4CC6-9796-920E2D15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A2D1-D173-4B5B-BA92-F9528DAD4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CA71E-9FA2-4523-9CC2-7B3C18A0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2F5A-B840-45E1-9A09-7062FE008667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EA14-B211-4284-8B17-030AAC34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33936-A415-427A-AD22-FF22C174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47225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26904B-F81C-4711-B9B5-9EF77B9AC8BF}"/>
              </a:ext>
            </a:extLst>
          </p:cNvPr>
          <p:cNvCxnSpPr>
            <a:cxnSpLocks/>
          </p:cNvCxnSpPr>
          <p:nvPr userDrawn="1"/>
        </p:nvCxnSpPr>
        <p:spPr>
          <a:xfrm>
            <a:off x="-120770" y="6718071"/>
            <a:ext cx="1147457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1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4A47-6048-4363-9555-BBCDF618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2165B-79FA-4003-9D16-BC707732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39CF-EB11-45ED-8900-D1D806ED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4493B-A01C-4CA7-8155-3B7B46F5A6D1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6270E-991F-42A0-AD72-210B4995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B6AE-C494-4388-842F-AB5F6758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9F6A0F-F8C0-4EBB-904D-AAEA8DEC0D1A}"/>
              </a:ext>
            </a:extLst>
          </p:cNvPr>
          <p:cNvSpPr txBox="1">
            <a:spLocks/>
          </p:cNvSpPr>
          <p:nvPr userDrawn="1"/>
        </p:nvSpPr>
        <p:spPr>
          <a:xfrm>
            <a:off x="9067800" y="63312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DA6069-4CA6-4CE5-991E-0D44EFC59858}"/>
              </a:ext>
            </a:extLst>
          </p:cNvPr>
          <p:cNvCxnSpPr>
            <a:cxnSpLocks/>
          </p:cNvCxnSpPr>
          <p:nvPr userDrawn="1"/>
        </p:nvCxnSpPr>
        <p:spPr>
          <a:xfrm>
            <a:off x="-120770" y="6718071"/>
            <a:ext cx="1147457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0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3318-2214-49D2-A7DE-E9F3EC64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54CA-7C1B-4C81-8F8A-B5C9A549B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C9A84-57B7-4CD8-8F5B-5F0A724B7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9B073-98B1-4BF1-A8FA-79EF8FE1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B7E1-B1D8-425D-BDB6-A9DC1F1B3747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1559B-DD4E-4F88-B5ED-777A3055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6FEF-9AFA-4E7E-9F61-56F91390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043B10-19A3-4B6F-957F-5C446DE6830F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635BD9-0F75-4D0D-B935-AC13CCE57116}"/>
              </a:ext>
            </a:extLst>
          </p:cNvPr>
          <p:cNvCxnSpPr>
            <a:cxnSpLocks/>
          </p:cNvCxnSpPr>
          <p:nvPr userDrawn="1"/>
        </p:nvCxnSpPr>
        <p:spPr>
          <a:xfrm>
            <a:off x="-120770" y="6718071"/>
            <a:ext cx="1147457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23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C7AB-530F-4405-8F2B-A94CF991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1DB26-36A0-4CE6-A199-4AE13FA54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403F3-8027-422A-8C33-E013F6D69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DB277-A565-4A31-8BAA-0B11BB3DA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AFED0-0AC2-4CBB-8FB1-07AD5EF73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2866A-B8B3-443D-9952-E827BD10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72D3-F283-435C-9307-C2223C0E408D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63884-D775-4EFF-8E8E-A85AE269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57EC1-E69D-472B-AFDC-D1E01320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A1C689-1217-4ABC-ADDB-518EB0B8D46B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0142E7-8729-4AC5-B217-EC36E219CD8B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1FCBFB-0F86-4DFE-8A95-90C398A47F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A15BFF-D2FA-4A24-AA9D-B6072F972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54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613-7D6C-4776-8FC7-E0A1F932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E56F4-CEC5-4C31-A43A-6972FBF6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0B9F-6476-4635-BED3-7FCEF0773FBD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AEC92-A078-4981-AEAC-51B18A25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E87B4-67A5-4844-B91C-814982C4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18A24A-3AC4-42EF-80B8-ECB2B688A6DD}"/>
              </a:ext>
            </a:extLst>
          </p:cNvPr>
          <p:cNvSpPr txBox="1">
            <a:spLocks/>
          </p:cNvSpPr>
          <p:nvPr userDrawn="1"/>
        </p:nvSpPr>
        <p:spPr>
          <a:xfrm>
            <a:off x="9162691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38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2F33C-1206-4B67-888F-D7869EDB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2472-520A-4587-B7A9-836CFD2869B1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A006C-C94F-4477-92AE-084EC7DE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0197B-92A6-4F63-A94F-3CB87A0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E8859A7-4FEE-4345-8982-D8805861A5DD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062655-F729-45F5-AAB6-66E03B991F96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72478A-6193-4145-A5C5-778D95C281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0345ED-D51D-48B3-A403-3982CA8B50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99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86D4-76B3-44BC-AFA0-7E66E510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ABEF-1DAB-4C28-B3D8-E820DFD69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4B4A4-3423-4EDB-B09B-E21828E0A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0DC67-6BBE-4557-9B2A-5E380C64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D5E0-A2B9-414A-A0D1-C6351AE70EAF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B421F-F91D-471B-A3C5-506AC407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971C9-41DB-40A9-9CDD-714F38E2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6CCAE4C-8455-4A42-9D00-31AAA245794B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31D3AA-77F9-4F94-8FD6-3918E5C8D26D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73CC7-C354-4D5A-B766-5E57116BDA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DD515E-CAC2-4CA8-AF27-860728D98B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60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1E2-50BE-4651-B5E1-64E11C66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D58F4-8EE0-4B65-AA60-4C8867D44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63457-4E33-4757-BDCB-0E0A0C225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D63B3-1B2E-4512-BCC4-C908A85B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F91B-11B0-4254-9B35-1B103C29AD37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52D15-4B97-4F4D-BFE2-9752772F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C4717-7B6B-4E91-B681-8A92B3B3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441E6FA-2510-42CE-9822-FCE92A5F363D}"/>
              </a:ext>
            </a:extLst>
          </p:cNvPr>
          <p:cNvSpPr txBox="1">
            <a:spLocks/>
          </p:cNvSpPr>
          <p:nvPr userDrawn="1"/>
        </p:nvSpPr>
        <p:spPr>
          <a:xfrm>
            <a:off x="9162691" y="6331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6C928-231B-4F69-B012-15F98F169D14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11C3C6-EEF8-4218-9F8C-B4FF179472F1}"/>
              </a:ext>
            </a:extLst>
          </p:cNvPr>
          <p:cNvGrpSpPr/>
          <p:nvPr userDrawn="1"/>
        </p:nvGrpSpPr>
        <p:grpSpPr>
          <a:xfrm>
            <a:off x="-120770" y="6221438"/>
            <a:ext cx="11474570" cy="496633"/>
            <a:chOff x="-120770" y="6205503"/>
            <a:chExt cx="11474570" cy="4966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BDA42F-1217-4521-9771-8E5D735765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46129" y="6205503"/>
              <a:ext cx="1244550" cy="45215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003DA-F451-4776-803E-8FCD5B588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0770" y="6702136"/>
              <a:ext cx="11474570" cy="0"/>
            </a:xfrm>
            <a:prstGeom prst="line">
              <a:avLst/>
            </a:prstGeom>
            <a:ln w="38100">
              <a:solidFill>
                <a:srgbClr val="042E6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892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5FAC-EAFA-41BD-A4F1-2608CF12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C9DE3-E9BA-495E-AAFA-B3F56D002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312E6-CB01-4F23-892B-01D37B1A9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3BE34-1F37-4356-9036-1CC7BAF9AB0D}" type="datetime1">
              <a:rPr lang="fr-FR" smtClean="0"/>
              <a:t>09/02/2021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C3DB8-3FA3-4BB5-B7A3-7E48DC14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82414-EFBC-447A-B5B4-55F30D564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C928-231B-4F69-B012-15F98F169D14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9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C6D723-ED72-41E3-823E-D4ADD89F9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403" y="3080467"/>
            <a:ext cx="5513192" cy="2440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FC8BD-B825-4BA0-8D05-444A37DCA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106" y="1740223"/>
            <a:ext cx="10594694" cy="569354"/>
          </a:xfrm>
        </p:spPr>
        <p:txBody>
          <a:bodyPr>
            <a:noAutofit/>
          </a:bodyPr>
          <a:lstStyle/>
          <a:p>
            <a:r>
              <a:rPr lang="fr-FR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Projet Réseaux Locaux Industriels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4368FE-46CD-4689-BB92-BE956E64E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55269"/>
              </p:ext>
            </p:extLst>
          </p:nvPr>
        </p:nvGraphicFramePr>
        <p:xfrm>
          <a:off x="1676013" y="5828616"/>
          <a:ext cx="9205731" cy="9288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6181">
                  <a:extLst>
                    <a:ext uri="{9D8B030D-6E8A-4147-A177-3AD203B41FA5}">
                      <a16:colId xmlns:a16="http://schemas.microsoft.com/office/drawing/2014/main" val="2802497764"/>
                    </a:ext>
                  </a:extLst>
                </a:gridCol>
                <a:gridCol w="1969132">
                  <a:extLst>
                    <a:ext uri="{9D8B030D-6E8A-4147-A177-3AD203B41FA5}">
                      <a16:colId xmlns:a16="http://schemas.microsoft.com/office/drawing/2014/main" val="2498642137"/>
                    </a:ext>
                  </a:extLst>
                </a:gridCol>
                <a:gridCol w="3540418">
                  <a:extLst>
                    <a:ext uri="{9D8B030D-6E8A-4147-A177-3AD203B41FA5}">
                      <a16:colId xmlns:a16="http://schemas.microsoft.com/office/drawing/2014/main" val="1025186946"/>
                    </a:ext>
                  </a:extLst>
                </a:gridCol>
              </a:tblGrid>
              <a:tr h="4422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>
                          <a:solidFill>
                            <a:srgbClr val="002060"/>
                          </a:solidFill>
                          <a:latin typeface="+mn-lt"/>
                          <a:cs typeface="Segoe UI Semibold" panose="020B0702040204020203" pitchFamily="34" charset="0"/>
                        </a:rPr>
                        <a:t>Elèves Ingénieurs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>
                          <a:latin typeface="+mn-lt"/>
                        </a:rPr>
                        <a:t>Mokhtar HICHRI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>
                          <a:latin typeface="+mn-lt"/>
                        </a:rPr>
                        <a:t>Firas SKHIRI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>
                          <a:latin typeface="+mn-lt"/>
                        </a:rPr>
                        <a:t>3AGE1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40748"/>
                  </a:ext>
                </a:extLst>
              </a:tr>
              <a:tr h="3497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>
                          <a:solidFill>
                            <a:srgbClr val="002060"/>
                          </a:solidFill>
                          <a:latin typeface="+mn-lt"/>
                          <a:cs typeface="Segoe UI Semibold" panose="020B0702040204020203" pitchFamily="34" charset="0"/>
                        </a:rPr>
                        <a:t>Année Universitaire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 dirty="0">
                          <a:latin typeface="+mn-lt"/>
                        </a:rPr>
                        <a:t>2020-2021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67447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4EF28-C332-452D-AD85-EA6C5E12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fr-FR" smtClean="0"/>
              <a:t>1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8BC76-3496-4E02-9C6E-7B5FD3744402}"/>
              </a:ext>
            </a:extLst>
          </p:cNvPr>
          <p:cNvSpPr txBox="1"/>
          <p:nvPr/>
        </p:nvSpPr>
        <p:spPr>
          <a:xfrm>
            <a:off x="3337532" y="481503"/>
            <a:ext cx="5516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République Tunisienne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Ministère de l’Enseignement Supérieur et de la Recherche Scientifique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Université de Tunis El Manar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Ecole Nationale d’Ingénieurs de Tunis</a:t>
            </a:r>
          </a:p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Département Génie Electrique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ECD7A-F419-405B-9F2A-9690C4FBFB6C}"/>
              </a:ext>
            </a:extLst>
          </p:cNvPr>
          <p:cNvSpPr txBox="1">
            <a:spLocks/>
          </p:cNvSpPr>
          <p:nvPr/>
        </p:nvSpPr>
        <p:spPr>
          <a:xfrm>
            <a:off x="317502" y="2309577"/>
            <a:ext cx="11556992" cy="376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cs typeface="Segoe UI Semibold" panose="020B0702040204020203" pitchFamily="34" charset="0"/>
              </a:rPr>
              <a:t>Prototype d’une interface de monitoring d’une chambre froide</a:t>
            </a:r>
          </a:p>
        </p:txBody>
      </p:sp>
    </p:spTree>
    <p:extLst>
      <p:ext uri="{BB962C8B-B14F-4D97-AF65-F5344CB8AC3E}">
        <p14:creationId xmlns:p14="http://schemas.microsoft.com/office/powerpoint/2010/main" val="8163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SQLite3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5D7D6-B5F1-4FC4-A179-F7A433894459}"/>
              </a:ext>
            </a:extLst>
          </p:cNvPr>
          <p:cNvGrpSpPr/>
          <p:nvPr/>
        </p:nvGrpSpPr>
        <p:grpSpPr>
          <a:xfrm>
            <a:off x="7097484" y="1975145"/>
            <a:ext cx="5394958" cy="4279116"/>
            <a:chOff x="9168852" y="2638791"/>
            <a:chExt cx="2865584" cy="21477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A3D1B2-9B7C-444E-B1C6-ED203CC94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07509" y="2638791"/>
              <a:ext cx="1388270" cy="19133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9168852" y="4632042"/>
              <a:ext cx="2865584" cy="15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Données enregistrées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10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86854-5EAA-44D7-A425-A4BF306C7312}"/>
              </a:ext>
            </a:extLst>
          </p:cNvPr>
          <p:cNvSpPr txBox="1"/>
          <p:nvPr/>
        </p:nvSpPr>
        <p:spPr>
          <a:xfrm>
            <a:off x="1047206" y="2637561"/>
            <a:ext cx="6442166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Léger et simple d’utilisation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Peut être attaché à un serveur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Exploitable par Qt et Python pour des fins d’analyse de données avec des librairies intégrées.</a:t>
            </a:r>
          </a:p>
        </p:txBody>
      </p:sp>
    </p:spTree>
    <p:extLst>
      <p:ext uri="{BB962C8B-B14F-4D97-AF65-F5344CB8AC3E}">
        <p14:creationId xmlns:p14="http://schemas.microsoft.com/office/powerpoint/2010/main" val="28228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Programmation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FrontEND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5D7D6-B5F1-4FC4-A179-F7A433894459}"/>
              </a:ext>
            </a:extLst>
          </p:cNvPr>
          <p:cNvGrpSpPr/>
          <p:nvPr/>
        </p:nvGrpSpPr>
        <p:grpSpPr>
          <a:xfrm>
            <a:off x="1887938" y="1864295"/>
            <a:ext cx="8551462" cy="4200465"/>
            <a:chOff x="7258387" y="2453694"/>
            <a:chExt cx="5650374" cy="31959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A3D1B2-9B7C-444E-B1C6-ED203CC94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58387" y="2453694"/>
              <a:ext cx="5650374" cy="27452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8650782" y="5415495"/>
              <a:ext cx="2865584" cy="23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Interface de supervision (Onglet 1: Supervision)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40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12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E2C5B-3D7A-4B84-8004-D4B180FBB10A}"/>
              </a:ext>
            </a:extLst>
          </p:cNvPr>
          <p:cNvSpPr txBox="1"/>
          <p:nvPr/>
        </p:nvSpPr>
        <p:spPr>
          <a:xfrm>
            <a:off x="535214" y="2136888"/>
            <a:ext cx="11121571" cy="38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Node-RED permet de développer des interfaces </a:t>
            </a:r>
            <a:r>
              <a:rPr lang="fr-FR" sz="2800" dirty="0" err="1"/>
              <a:t>webs</a:t>
            </a:r>
            <a:r>
              <a:rPr lang="fr-FR" sz="2800" dirty="0"/>
              <a:t> de manière rapide et intuitive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Arduino IDE et les librairies permettent d’avoir un </a:t>
            </a:r>
            <a:r>
              <a:rPr lang="fr-FR" sz="2800" dirty="0" err="1"/>
              <a:t>node</a:t>
            </a:r>
            <a:r>
              <a:rPr lang="fr-FR" sz="2800" dirty="0"/>
              <a:t> IOT fonctionnel en un minimum de temps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SQlite3 permet une exploitation par Python dans le cadre d’analyse des données et Data Science.</a:t>
            </a:r>
          </a:p>
        </p:txBody>
      </p:sp>
    </p:spTree>
    <p:extLst>
      <p:ext uri="{BB962C8B-B14F-4D97-AF65-F5344CB8AC3E}">
        <p14:creationId xmlns:p14="http://schemas.microsoft.com/office/powerpoint/2010/main" val="30420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439E-009A-4F53-8E2E-D7BF507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F267-2FA8-4738-AAF2-D27138963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3814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Problématique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Solution proposée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Développement du prototype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La carte STM32L475</a:t>
            </a:r>
          </a:p>
          <a:p>
            <a:pPr lvl="2"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Programmation Arduino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Interface NODE-RED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0DC60B-6CC2-43D8-B02F-D28A4FC08DE9}"/>
              </a:ext>
            </a:extLst>
          </p:cNvPr>
          <p:cNvCxnSpPr>
            <a:cxnSpLocks/>
          </p:cNvCxnSpPr>
          <p:nvPr userDrawn="1"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274D-8C6A-43EF-A85E-8E0075D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8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Problématique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CB6AA4-D2AE-4E96-9CDA-D427B2AC8F8E}"/>
              </a:ext>
            </a:extLst>
          </p:cNvPr>
          <p:cNvSpPr txBox="1"/>
          <p:nvPr/>
        </p:nvSpPr>
        <p:spPr>
          <a:xfrm>
            <a:off x="960120" y="2610711"/>
            <a:ext cx="6048103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L’industrie agroalimentaire et la grande distribution utilisent les chambres froides.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système consomme beaucoup d’énergie électrique s’il est mal géré.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L’affichage se fait à travers un indicateur en face de l’unité.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3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34D992-B76A-4BB5-899F-463CEC2EFF98}"/>
              </a:ext>
            </a:extLst>
          </p:cNvPr>
          <p:cNvGrpSpPr/>
          <p:nvPr/>
        </p:nvGrpSpPr>
        <p:grpSpPr>
          <a:xfrm>
            <a:off x="7587879" y="2607866"/>
            <a:ext cx="4336869" cy="3211527"/>
            <a:chOff x="7666256" y="2478374"/>
            <a:chExt cx="4336869" cy="32115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7666256" y="4951237"/>
              <a:ext cx="43368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Chambres froides en fin de service</a:t>
              </a:r>
            </a:p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photo prise durant Stage Ouvrier au sein de SNMVT Monoprix </a:t>
              </a:r>
            </a:p>
          </p:txBody>
        </p:sp>
        <p:pic>
          <p:nvPicPr>
            <p:cNvPr id="13" name="Picture 12" descr="A picture containing indoor, white&#10;&#10;Description automatically generated">
              <a:extLst>
                <a:ext uri="{FF2B5EF4-FFF2-40B4-BE49-F238E27FC236}">
                  <a16:creationId xmlns:a16="http://schemas.microsoft.com/office/drawing/2014/main" id="{C3212D26-B2D5-48FB-85D4-02F82FD1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209" y="2478374"/>
              <a:ext cx="4202962" cy="2360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4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Problématique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4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F19C9-2223-4C55-B8E7-00FEA2FAA06D}"/>
              </a:ext>
            </a:extLst>
          </p:cNvPr>
          <p:cNvSpPr txBox="1"/>
          <p:nvPr/>
        </p:nvSpPr>
        <p:spPr>
          <a:xfrm>
            <a:off x="838200" y="1652468"/>
            <a:ext cx="64144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ym typeface="Wingdings" panose="05000000000000000000" pitchFamily="2" charset="2"/>
              </a:rPr>
              <a:t>Absence d’un système d’archivage des valeurs précédentes.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ym typeface="Wingdings" panose="05000000000000000000" pitchFamily="2" charset="2"/>
              </a:rPr>
              <a:t>Nécessité de déplacement d’un technicien dans le cadre de la maintenance préventive.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ym typeface="Wingdings" panose="05000000000000000000" pitchFamily="2" charset="2"/>
              </a:rPr>
              <a:t>Difficulté de diagnostic en cas de maintenance curative.</a:t>
            </a:r>
            <a:endParaRPr 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867350-550C-41A7-B99F-97363FD21EB8}"/>
              </a:ext>
            </a:extLst>
          </p:cNvPr>
          <p:cNvGrpSpPr/>
          <p:nvPr/>
        </p:nvGrpSpPr>
        <p:grpSpPr>
          <a:xfrm>
            <a:off x="6899365" y="3502503"/>
            <a:ext cx="4336869" cy="3198788"/>
            <a:chOff x="7597320" y="2261505"/>
            <a:chExt cx="4336869" cy="31987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7597320" y="4721629"/>
              <a:ext cx="43368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Pupitre d’un système de froid positif </a:t>
              </a:r>
            </a:p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Photo Prise à Monoprix Matière Transformée dans le cadre d’un stage ouvrier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212D26-B2D5-48FB-85D4-02F82FD1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35192" y="2261505"/>
              <a:ext cx="4198997" cy="236012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87FB41-5F98-45FE-B8CF-5E47B59F923B}"/>
              </a:ext>
            </a:extLst>
          </p:cNvPr>
          <p:cNvGrpSpPr/>
          <p:nvPr/>
        </p:nvGrpSpPr>
        <p:grpSpPr>
          <a:xfrm>
            <a:off x="1277074" y="3502503"/>
            <a:ext cx="4403092" cy="3167882"/>
            <a:chOff x="7597320" y="2076967"/>
            <a:chExt cx="4403092" cy="31678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9D9D2F-9DEE-496D-9245-7FDF6869C02B}"/>
                </a:ext>
              </a:extLst>
            </p:cNvPr>
            <p:cNvSpPr txBox="1"/>
            <p:nvPr/>
          </p:nvSpPr>
          <p:spPr>
            <a:xfrm>
              <a:off x="7597320" y="4721629"/>
              <a:ext cx="4336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Système de supervision du froid industriel fourni par </a:t>
              </a:r>
              <a:r>
                <a:rPr lang="fr-FR" sz="1400" dirty="0" err="1">
                  <a:solidFill>
                    <a:schemeClr val="bg2">
                      <a:lumMod val="50000"/>
                    </a:schemeClr>
                  </a:solidFill>
                </a:rPr>
                <a:t>MedFroid</a:t>
              </a:r>
              <a:endParaRPr lang="fr-FR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1403CD-E093-48E9-9694-A826AE647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" t="3723" r="8758" b="11223"/>
            <a:stretch/>
          </p:blipFill>
          <p:spPr>
            <a:xfrm>
              <a:off x="7597320" y="2076967"/>
              <a:ext cx="4403092" cy="2508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80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Proposée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CB6AA4-D2AE-4E96-9CDA-D427B2AC8F8E}"/>
              </a:ext>
            </a:extLst>
          </p:cNvPr>
          <p:cNvSpPr txBox="1"/>
          <p:nvPr/>
        </p:nvSpPr>
        <p:spPr>
          <a:xfrm>
            <a:off x="960120" y="2487822"/>
            <a:ext cx="6514010" cy="294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Système de supervision à distance via Wifi (et internet avec NAT/PAT).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Plateforme Web Programmée en utilisant Node-RED.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Sauvegarde des données en utilisant une base de données SQLite3.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Solution </a:t>
            </a:r>
            <a:r>
              <a:rPr lang="fr-FR" dirty="0" err="1"/>
              <a:t>Headless</a:t>
            </a:r>
            <a:r>
              <a:rPr lang="fr-FR" dirty="0"/>
              <a:t> (Fonctionnant avec des batteries de secours en cas de panne électrique).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5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34D992-B76A-4BB5-899F-463CEC2EFF98}"/>
              </a:ext>
            </a:extLst>
          </p:cNvPr>
          <p:cNvGrpSpPr/>
          <p:nvPr/>
        </p:nvGrpSpPr>
        <p:grpSpPr>
          <a:xfrm>
            <a:off x="7596051" y="2725994"/>
            <a:ext cx="4336869" cy="2996083"/>
            <a:chOff x="7666256" y="2478374"/>
            <a:chExt cx="4336869" cy="29960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7666256" y="4951237"/>
              <a:ext cx="4336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Un des flows des valeurs du gyroscope sur Node-RED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212D26-B2D5-48FB-85D4-02F82FD1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2399" y="2478374"/>
              <a:ext cx="3764582" cy="2472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1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Solution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Proposée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CB6AA4-D2AE-4E96-9CDA-D427B2AC8F8E}"/>
              </a:ext>
            </a:extLst>
          </p:cNvPr>
          <p:cNvSpPr txBox="1"/>
          <p:nvPr/>
        </p:nvSpPr>
        <p:spPr>
          <a:xfrm>
            <a:off x="838200" y="2107149"/>
            <a:ext cx="6085114" cy="37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Détection de l’ouverture de la porte en utilisant le Gyroscope.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Supervision de la température et de l’humidité en utilisant les capteurs intégrés.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Génération de messages d’alertes vocaux en utilisant TTS.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Sauvegarde des données dans une base SQLite3 pour le traitement et l’analyse.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Système d’archivage des notifications.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6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34D992-B76A-4BB5-899F-463CEC2EFF98}"/>
              </a:ext>
            </a:extLst>
          </p:cNvPr>
          <p:cNvGrpSpPr/>
          <p:nvPr/>
        </p:nvGrpSpPr>
        <p:grpSpPr>
          <a:xfrm>
            <a:off x="7226060" y="2708540"/>
            <a:ext cx="4693672" cy="3010180"/>
            <a:chOff x="7400768" y="2248834"/>
            <a:chExt cx="4693672" cy="30101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7666256" y="4951237"/>
              <a:ext cx="433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Un des flows des notifications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212D26-B2D5-48FB-85D4-02F82FD1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0768" y="2248834"/>
              <a:ext cx="4693672" cy="2577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6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Node IOT STM32L475VG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5D7D6-B5F1-4FC4-A179-F7A433894459}"/>
              </a:ext>
            </a:extLst>
          </p:cNvPr>
          <p:cNvGrpSpPr/>
          <p:nvPr/>
        </p:nvGrpSpPr>
        <p:grpSpPr>
          <a:xfrm>
            <a:off x="7274910" y="2388593"/>
            <a:ext cx="4536090" cy="3260727"/>
            <a:chOff x="8584964" y="2388362"/>
            <a:chExt cx="2997219" cy="2480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A3D1B2-9B7C-444E-B1C6-ED203CC94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68"/>
            <a:stretch/>
          </p:blipFill>
          <p:spPr>
            <a:xfrm rot="16200000">
              <a:off x="8975244" y="1998082"/>
              <a:ext cx="2216659" cy="29972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8650781" y="4635152"/>
              <a:ext cx="2865584" cy="23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STM32L475VG et ses différents périphériques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CB6AA4-D2AE-4E96-9CDA-D427B2AC8F8E}"/>
              </a:ext>
            </a:extLst>
          </p:cNvPr>
          <p:cNvSpPr txBox="1"/>
          <p:nvPr/>
        </p:nvSpPr>
        <p:spPr>
          <a:xfrm>
            <a:off x="960120" y="2191956"/>
            <a:ext cx="5723708" cy="336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Carte de développement contenant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Communication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Module Wifi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Module Bluetooth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Capteurs intégrés: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Accéléromètre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Gyroscope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Température/Humidité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sur Arduino IDE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8</a:t>
            </a:fld>
            <a:endParaRPr lang="en-GB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7B187F2-F1F6-46C0-B8B6-594E9CCA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25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0FE90-30AA-4D15-897A-3D41A772F709}"/>
              </a:ext>
            </a:extLst>
          </p:cNvPr>
          <p:cNvSpPr txBox="1"/>
          <p:nvPr/>
        </p:nvSpPr>
        <p:spPr>
          <a:xfrm>
            <a:off x="960120" y="4270792"/>
            <a:ext cx="10515600" cy="22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/>
              <a:t>Librairies utilisées: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Inventek_Wifi</a:t>
            </a:r>
            <a:r>
              <a:rPr lang="fr-FR" dirty="0"/>
              <a:t> : Module Inventek wifi, conversion en commandes AT.</a:t>
            </a:r>
            <a:endParaRPr lang="en-GB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MQTT 2.2.2: Module permettant la communication via MQTT.</a:t>
            </a:r>
            <a:endParaRPr lang="en-GB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BSP_STM32L75_IOT: Exploitation des capteurs intégrés à la carte.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90152B-2574-4B20-B625-30C34E092D47}"/>
              </a:ext>
            </a:extLst>
          </p:cNvPr>
          <p:cNvGrpSpPr/>
          <p:nvPr/>
        </p:nvGrpSpPr>
        <p:grpSpPr>
          <a:xfrm>
            <a:off x="3057525" y="1386850"/>
            <a:ext cx="7000875" cy="2935188"/>
            <a:chOff x="3057525" y="1386850"/>
            <a:chExt cx="7000875" cy="2935188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35AFA42C-51E5-418C-B733-F93B88BC2F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1735609"/>
                </p:ext>
              </p:extLst>
            </p:nvPr>
          </p:nvGraphicFramePr>
          <p:xfrm>
            <a:off x="3057525" y="1386850"/>
            <a:ext cx="7000875" cy="278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Document" r:id="rId3" imgW="5972760" imgH="2374920" progId="Word.OpenDocumentText.12">
                    <p:embed/>
                  </p:oleObj>
                </mc:Choice>
                <mc:Fallback>
                  <p:oleObj name="Document" r:id="rId3" imgW="5972760" imgH="2374920" progId="Word.OpenDocumentText.12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A43E4BD8-0C89-437A-B6F9-4F7006316B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7525" y="1386850"/>
                          <a:ext cx="7000875" cy="2781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D95EC6-21B7-443C-9E08-DD15AC3D2E86}"/>
                </a:ext>
              </a:extLst>
            </p:cNvPr>
            <p:cNvSpPr txBox="1"/>
            <p:nvPr/>
          </p:nvSpPr>
          <p:spPr>
            <a:xfrm>
              <a:off x="4200797" y="4014261"/>
              <a:ext cx="4336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Configuration utilisée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4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BBD-1CC5-4AC1-BF58-B05F5224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Programmation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BackEND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9FF2AC-D12C-4386-998C-63499F596AAA}"/>
              </a:ext>
            </a:extLst>
          </p:cNvPr>
          <p:cNvCxnSpPr>
            <a:cxnSpLocks/>
          </p:cNvCxnSpPr>
          <p:nvPr/>
        </p:nvCxnSpPr>
        <p:spPr>
          <a:xfrm>
            <a:off x="960120" y="1301340"/>
            <a:ext cx="1123188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5D7D6-B5F1-4FC4-A179-F7A433894459}"/>
              </a:ext>
            </a:extLst>
          </p:cNvPr>
          <p:cNvGrpSpPr/>
          <p:nvPr/>
        </p:nvGrpSpPr>
        <p:grpSpPr>
          <a:xfrm>
            <a:off x="6013162" y="2400664"/>
            <a:ext cx="5560633" cy="3615954"/>
            <a:chOff x="8606781" y="2974748"/>
            <a:chExt cx="2953584" cy="1814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A3D1B2-9B7C-444E-B1C6-ED203CC94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6781" y="2974748"/>
              <a:ext cx="2953584" cy="15325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D9EF7-84FE-4FF9-9EBC-8EDFBF088762}"/>
                </a:ext>
              </a:extLst>
            </p:cNvPr>
            <p:cNvSpPr txBox="1"/>
            <p:nvPr/>
          </p:nvSpPr>
          <p:spPr>
            <a:xfrm>
              <a:off x="8650781" y="4635152"/>
              <a:ext cx="2865584" cy="15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</a:rPr>
                <a:t>Flows des notifications et des alertes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157C-E449-44FD-B6EA-491DC74A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C928-231B-4F69-B012-15F98F169D14}" type="slidenum">
              <a:rPr lang="en-GB" smtClean="0"/>
              <a:t>9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86854-5EAA-44D7-A425-A4BF306C7312}"/>
              </a:ext>
            </a:extLst>
          </p:cNvPr>
          <p:cNvSpPr txBox="1"/>
          <p:nvPr/>
        </p:nvSpPr>
        <p:spPr>
          <a:xfrm>
            <a:off x="960120" y="2660557"/>
            <a:ext cx="4839789" cy="253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Abonnement au topic MQTT.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Conversion des tuples du gyroscope.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Détection de l’ouverture/fermeture de la porte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Génération signal audio d’alerte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Ecriture sur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21915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496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Segoe UI</vt:lpstr>
      <vt:lpstr>Segoe UI </vt:lpstr>
      <vt:lpstr>Segoe UI Light</vt:lpstr>
      <vt:lpstr>Segoe UI Semibold</vt:lpstr>
      <vt:lpstr>Office Theme</vt:lpstr>
      <vt:lpstr>OpenDocument Text</vt:lpstr>
      <vt:lpstr>Projet Réseaux Locaux Industriels</vt:lpstr>
      <vt:lpstr>Plan</vt:lpstr>
      <vt:lpstr>Problématique</vt:lpstr>
      <vt:lpstr>Problématique</vt:lpstr>
      <vt:lpstr>Solution Proposée</vt:lpstr>
      <vt:lpstr>Solution Proposée</vt:lpstr>
      <vt:lpstr>Node IOT STM32L475VG</vt:lpstr>
      <vt:lpstr>Programmation sur Arduino IDE</vt:lpstr>
      <vt:lpstr>Programmation BackEND</vt:lpstr>
      <vt:lpstr>SQLite3</vt:lpstr>
      <vt:lpstr>Programmation FrontEND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Cahier des charges</dc:title>
  <dc:creator>Mokhtar HICHRI</dc:creator>
  <cp:lastModifiedBy>Mokhtar HICHRI</cp:lastModifiedBy>
  <cp:revision>96</cp:revision>
  <dcterms:created xsi:type="dcterms:W3CDTF">2020-11-06T14:15:49Z</dcterms:created>
  <dcterms:modified xsi:type="dcterms:W3CDTF">2021-02-09T10:55:30Z</dcterms:modified>
</cp:coreProperties>
</file>